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7" r:id="rId2"/>
    <p:sldId id="407" r:id="rId3"/>
    <p:sldId id="481" r:id="rId4"/>
    <p:sldId id="483" r:id="rId5"/>
    <p:sldId id="487" r:id="rId6"/>
    <p:sldId id="482" r:id="rId7"/>
    <p:sldId id="484" r:id="rId8"/>
    <p:sldId id="485" r:id="rId9"/>
    <p:sldId id="486" r:id="rId10"/>
    <p:sldId id="488" r:id="rId11"/>
    <p:sldId id="489" r:id="rId12"/>
    <p:sldId id="491" r:id="rId13"/>
    <p:sldId id="492" r:id="rId14"/>
    <p:sldId id="490" r:id="rId15"/>
    <p:sldId id="493" r:id="rId16"/>
    <p:sldId id="495" r:id="rId17"/>
    <p:sldId id="494" r:id="rId18"/>
    <p:sldId id="4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8"/>
    <p:restoredTop sz="96654"/>
  </p:normalViewPr>
  <p:slideViewPr>
    <p:cSldViewPr snapToGrid="0" snapToObjects="1">
      <p:cViewPr varScale="1">
        <p:scale>
          <a:sx n="106" d="100"/>
          <a:sy n="106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4611-440D-5F45-B2CD-056F81567A3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5503-E639-4240-95AA-7455060EE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8B828-0320-5C4E-AE43-B0D28CAA56EB}" type="datetime1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71A8-784B-5943-8E56-A87171B367FE}" type="datetime1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8F052-4D68-8C40-A826-1E25BD1C50B0}" type="datetime1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1070C-3499-B345-A724-D65F16EE8984}" type="datetime1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9B038-76B8-2046-A5B8-54CFDB6DE73B}" type="datetime1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7DE5C-EF31-5B4F-BCA9-F7A7AC1B7267}" type="datetime1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BC4C2-9061-9449-A33A-8008D6913207}" type="datetime1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0ED6B-F81E-4847-B952-F1296C1D5B58}" type="datetime1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E485A-5633-B943-BAA4-E8BF14B55C6E}" type="datetime1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CAD70-CD70-CA46-BC9D-5DB972903C84}" type="datetime1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DB83F-9CF7-1C42-BDF8-96F22815A096}" type="datetime1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8D46AF3-5A7B-674E-ADF0-0957E54265C7}" type="datetime1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45E4-3E93-9740-B390-85F852DD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E9DB-6FF9-6441-9BD9-5B1E310C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97B7A-8B07-754C-9AD4-CD04C762ED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development of high creep-rupture strength steels is based on optimizing the composition, </a:t>
            </a:r>
            <a:r>
              <a:rPr lang="el-GR" sz="2400" dirty="0"/>
              <a:t>δ</a:t>
            </a:r>
            <a:r>
              <a:rPr lang="en-US" sz="2400" dirty="0"/>
              <a:t>-ferrite content, increasing the stability of the martensite, dislocation structure, and maximizing the solid solution and precipitation hardening</a:t>
            </a:r>
          </a:p>
          <a:p>
            <a:r>
              <a:rPr lang="en-US" sz="2400" dirty="0"/>
              <a:t>Based upon this property tailoring, a large number of alloys have been developed over the last 75 years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BFBBD7-F263-1246-99FF-760DEB1DC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2862" y="1968500"/>
            <a:ext cx="495427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97FEE-6E07-C549-A1E9-27B81832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3F1-8BF9-B244-8A4E-49CE91B3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3589-78F5-F548-A5D1-C54DBE31A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microstructure of the steels consists of martensite laths containing dislocations and coarse M23C6 particles located at prior austenite and ferrite grain boundaries</a:t>
            </a:r>
          </a:p>
          <a:p>
            <a:r>
              <a:rPr lang="en-US" sz="2400" dirty="0"/>
              <a:t>Finer carbide precipitates are found within the laths and at the lath/</a:t>
            </a:r>
            <a:r>
              <a:rPr lang="en-US" sz="2400" dirty="0" err="1"/>
              <a:t>subgrain</a:t>
            </a:r>
            <a:r>
              <a:rPr lang="en-US" sz="2400" dirty="0"/>
              <a:t> boundaries</a:t>
            </a:r>
          </a:p>
          <a:p>
            <a:r>
              <a:rPr lang="en-US" sz="2400" dirty="0"/>
              <a:t>M2X precipitates rich in Cr also form (</a:t>
            </a:r>
            <a:r>
              <a:rPr lang="en-US" sz="2400" dirty="0" err="1"/>
              <a:t>CrMoWV</a:t>
            </a:r>
            <a:r>
              <a:rPr lang="en-US" sz="2400" dirty="0"/>
              <a:t>)2CN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0E6FF-7285-A749-BDC8-B0082000C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100" y="2110581"/>
            <a:ext cx="5003800" cy="387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29D7C-736B-0A41-8B9F-320F20DF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5C60-1B3F-C542-87DF-4CF61879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6494-BEE7-1045-9BFD-80DDE9AD8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431260" cy="4157663"/>
          </a:xfrm>
        </p:spPr>
        <p:txBody>
          <a:bodyPr/>
          <a:lstStyle/>
          <a:p>
            <a:r>
              <a:rPr lang="en-US" sz="2400" dirty="0"/>
              <a:t>In reactor, this microstructure will change, with the M2X precipitates being replaced by MX intermetallic and Laves phases</a:t>
            </a:r>
          </a:p>
          <a:p>
            <a:r>
              <a:rPr lang="en-US" sz="2400" dirty="0"/>
              <a:t>There are three types of processes with respect to evolution of secondary phases: irradiation-induced precipitation, irradiation-enhanced transformations, and the irradiation modified phases</a:t>
            </a:r>
          </a:p>
          <a:p>
            <a:r>
              <a:rPr lang="en-US" sz="2400" dirty="0"/>
              <a:t>The evolution of these phases depends on the composition and structure of the steel and the irradiation parameters like the temperature and fluence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18B26-D51A-984A-88C0-B7C91ACF1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0859" y="1800224"/>
            <a:ext cx="502175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C288-47AA-664A-AAAD-8793B1FF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1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4BFA-BA27-2542-B4EC-926B635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D8E6-A0BC-3549-AC0B-6A68700F1E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Ferritic steels were experimentally observed to exhibit superior radiation resistance compared to austenitic steels</a:t>
            </a:r>
          </a:p>
          <a:p>
            <a:r>
              <a:rPr lang="en-US" sz="2400" dirty="0"/>
              <a:t>This is largely based on their low swelling behavior</a:t>
            </a:r>
          </a:p>
          <a:p>
            <a:r>
              <a:rPr lang="en-US" sz="2400" dirty="0"/>
              <a:t>The 9Cr–1Mo steel, modified 9Cr–1Mo (Grade 91), 9Cr–2Mo, and 12Cr–1MoVW (HT9) have low swelling rates at doses as high as 200 </a:t>
            </a:r>
            <a:r>
              <a:rPr lang="en-US" sz="2400" dirty="0" err="1"/>
              <a:t>dpa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DD234-80C2-D749-9726-0813B4FCDE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threshold dose for swelling in ferritic steels is as high as nearly 200 </a:t>
            </a:r>
            <a:r>
              <a:rPr lang="en-US" sz="2400" dirty="0" err="1"/>
              <a:t>dpa</a:t>
            </a:r>
            <a:r>
              <a:rPr lang="en-US" sz="2400" dirty="0"/>
              <a:t> in contrast to 80 </a:t>
            </a:r>
            <a:r>
              <a:rPr lang="en-US" sz="2400" dirty="0" err="1"/>
              <a:t>dpa</a:t>
            </a:r>
            <a:r>
              <a:rPr lang="en-US" sz="2400" dirty="0"/>
              <a:t> for the present generation austenitic stainless steel</a:t>
            </a:r>
          </a:p>
          <a:p>
            <a:r>
              <a:rPr lang="en-US" sz="2400" dirty="0"/>
              <a:t>HT9 shows 1% swelling at 693 K for 200 </a:t>
            </a:r>
            <a:r>
              <a:rPr lang="en-US" sz="2400" dirty="0" err="1"/>
              <a:t>dpa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8719-B8BB-254C-9E33-D4BE6B21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5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1C98-A690-C040-9609-B199DA7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4C0E0-79E2-CC45-A827-F3F7B6356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Void swelling depends crucially on the structure of the matrix lattice, in which irradiation produces the excess defects</a:t>
            </a:r>
          </a:p>
          <a:p>
            <a:r>
              <a:rPr lang="en-US" sz="2400" dirty="0"/>
              <a:t>There are several reasons why the swelling resistance in ferritic steels is lower than austenitic steels</a:t>
            </a:r>
          </a:p>
          <a:p>
            <a:r>
              <a:rPr lang="en-US" sz="2400" dirty="0"/>
              <a:t>First, the relaxation volume for interstitials is large in ferrite than in austenite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BE3E7-3073-8241-97A5-B8B60DAEE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Thus, for a given interstitial, the strain field is larger in ferrite</a:t>
            </a:r>
          </a:p>
          <a:p>
            <a:r>
              <a:rPr lang="en-US" sz="2400" dirty="0"/>
              <a:t>This has the impact of more strongly repelling other interstitials, and more strongly attracting vacancies</a:t>
            </a:r>
          </a:p>
          <a:p>
            <a:r>
              <a:rPr lang="en-US" sz="2400" dirty="0"/>
              <a:t>Second, the migration barrier of vacancies in ferrite is much lower than in austenite (0.55 eV to 1.4 eV)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D9C95-E81A-FA49-A9F1-7D9A3C29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B43-335B-874E-97A8-8C8FD278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EF490-6EF8-A642-BE11-045B616DA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Since vacancies are more mobile in ferrite, recombination is more likely with the dispersed isolated interstitials</a:t>
            </a:r>
          </a:p>
          <a:p>
            <a:r>
              <a:rPr lang="en-US" sz="2400" dirty="0"/>
              <a:t>Additionally, excess vacancies can be trapped at carbide particles</a:t>
            </a:r>
          </a:p>
          <a:p>
            <a:r>
              <a:rPr lang="en-US" sz="2400" dirty="0"/>
              <a:t>The C-vacancy binding energy in ferrite is twice that in austenite</a:t>
            </a:r>
          </a:p>
          <a:p>
            <a:r>
              <a:rPr lang="en-US" sz="2400" dirty="0"/>
              <a:t>Finally, the way dislocations and solutes interact in ferrite makes them strong sinks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4D9BB-0DC5-DF44-8BE5-C689AD2C1A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Given that solutes are oversized </a:t>
            </a:r>
            <a:r>
              <a:rPr lang="en-US" sz="2400" dirty="0" err="1"/>
              <a:t>substitutionals</a:t>
            </a:r>
            <a:r>
              <a:rPr lang="en-US" sz="2400" dirty="0"/>
              <a:t> or interstitials and have a high binding energy with dislocations (often the case), “atmospheres” of solutes can form around dislocations, which are effective sinks for vacancies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1A010-D0E0-964D-A43D-68F88BB2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F2C3-DFA8-4F40-B44F-BCE1E881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571C-4479-7A40-9A3A-7DA9E1D12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8FFEA-2876-854D-9FE5-15EF1F255D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1CFDE-F876-654F-A677-08E92429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58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2658-2C28-8243-906C-C9BCBE8D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9246-BFBE-134A-999D-1EC93AA27D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63EC0-A1EC-0141-B13A-5190969D11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3FC8-0263-AC4F-A8F9-1767BF85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7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E851-9CAA-904E-B87E-EDA6E1A4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C39C-F1A3-CA4D-8276-0BBA3895B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43145" cy="4157663"/>
          </a:xfrm>
        </p:spPr>
        <p:txBody>
          <a:bodyPr/>
          <a:lstStyle/>
          <a:p>
            <a:r>
              <a:rPr lang="en-US" sz="2400" dirty="0"/>
              <a:t>HT9 is the current cladding material of choice for SFRs</a:t>
            </a:r>
          </a:p>
          <a:p>
            <a:r>
              <a:rPr lang="en-US" sz="2400" dirty="0"/>
              <a:t>HT9 is a </a:t>
            </a:r>
            <a:r>
              <a:rPr lang="en-US" sz="2400" dirty="0" err="1"/>
              <a:t>nonswelling</a:t>
            </a:r>
            <a:r>
              <a:rPr lang="en-US" sz="2400" dirty="0"/>
              <a:t> ferritic/martensitic stainless steel</a:t>
            </a:r>
          </a:p>
          <a:p>
            <a:r>
              <a:rPr lang="en-US" sz="2400" dirty="0"/>
              <a:t>The rate of cladding strain has increased for the initially 85% fuel smeared density elements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07CA-C85C-0E46-83B0-05559C62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1087AC-ABF8-AA4B-884C-5B745CBD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876" y="1758056"/>
            <a:ext cx="3373820" cy="2460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B7E4DF-7DD2-0F4C-BDDC-1B287FA7D508}"/>
              </a:ext>
            </a:extLst>
          </p:cNvPr>
          <p:cNvGrpSpPr/>
          <p:nvPr/>
        </p:nvGrpSpPr>
        <p:grpSpPr>
          <a:xfrm>
            <a:off x="7367751" y="4218440"/>
            <a:ext cx="3885104" cy="2584617"/>
            <a:chOff x="7367751" y="4218440"/>
            <a:chExt cx="3885104" cy="25846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D6EFD-6BE5-F241-9BF2-2C363B66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751" y="4218440"/>
              <a:ext cx="3885104" cy="25846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FB420-B13E-AF4D-9FB4-348E057436AA}"/>
                </a:ext>
              </a:extLst>
            </p:cNvPr>
            <p:cNvSpPr txBox="1"/>
            <p:nvPr/>
          </p:nvSpPr>
          <p:spPr>
            <a:xfrm>
              <a:off x="8460828" y="5057779"/>
              <a:ext cx="882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12.5% BU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08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C86A7-4523-F94D-9080-2F95131A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8D74-AE95-534A-9E63-422E4552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advanced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4613-0D7E-F045-AB33-5F8312F46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104021" cy="4157663"/>
          </a:xfrm>
        </p:spPr>
        <p:txBody>
          <a:bodyPr/>
          <a:lstStyle/>
          <a:p>
            <a:r>
              <a:rPr lang="en-US" sz="2400" dirty="0"/>
              <a:t>Austenitic stainless steels are widely used as structural components in nuclear service</a:t>
            </a:r>
          </a:p>
          <a:p>
            <a:r>
              <a:rPr lang="en-US" sz="2400" dirty="0"/>
              <a:t>At high dose, the microstructure develops a high concentration of voids, leading to dramatic swelling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83FA5-0555-5544-80D1-FC917C266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63481" y="1968500"/>
            <a:ext cx="3653038" cy="4157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C6C8C-9294-DE4C-86DB-0F5C47B1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23" y="4263715"/>
            <a:ext cx="3653038" cy="2498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6DD3F-B13E-CD4E-9791-FCEEF33685B8}"/>
              </a:ext>
            </a:extLst>
          </p:cNvPr>
          <p:cNvSpPr txBox="1"/>
          <p:nvPr/>
        </p:nvSpPr>
        <p:spPr>
          <a:xfrm>
            <a:off x="4611161" y="5029200"/>
            <a:ext cx="162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Void swelling in 304SS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E7585-CB21-E741-AC07-93488BB5ADFF}"/>
              </a:ext>
            </a:extLst>
          </p:cNvPr>
          <p:cNvSpPr txBox="1"/>
          <p:nvPr/>
        </p:nvSpPr>
        <p:spPr>
          <a:xfrm>
            <a:off x="10255781" y="2744499"/>
            <a:ext cx="162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Swelling of cladding in FFTF and BN-600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150671-1B81-FB40-AAC1-79BB4C91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7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26B-827C-914D-87A7-6D23FF60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advanced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B13A3-00D0-5149-B38D-C54A5E469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80558" cy="1376566"/>
          </a:xfrm>
        </p:spPr>
        <p:txBody>
          <a:bodyPr/>
          <a:lstStyle/>
          <a:p>
            <a:r>
              <a:rPr lang="en-US" sz="2400" dirty="0"/>
              <a:t>In addition to high fluence, high temperature contributes to void swelling</a:t>
            </a:r>
          </a:p>
          <a:p>
            <a:r>
              <a:rPr lang="en-US" sz="2400" dirty="0"/>
              <a:t>SS significantly weakens with increasing temperature</a:t>
            </a:r>
          </a:p>
          <a:p>
            <a:r>
              <a:rPr lang="en-US" sz="2400" dirty="0"/>
              <a:t>Thus, their applicability is limited in advanced reactor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8C921-F660-9F47-9153-1E54DAE1A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8304" y="3345070"/>
            <a:ext cx="4668254" cy="3279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A9368-0264-914C-B47A-596957A5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31" y="3415938"/>
            <a:ext cx="4154905" cy="313806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7998-AB3E-C046-9E12-2143DF74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6D0-2538-1640-89BE-D11AC48E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Reactor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BB49-A319-9E48-A708-D9FB38BD3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365458" cy="4157663"/>
          </a:xfrm>
        </p:spPr>
        <p:txBody>
          <a:bodyPr/>
          <a:lstStyle/>
          <a:p>
            <a:r>
              <a:rPr lang="en-US" sz="2400" dirty="0"/>
              <a:t>The structural components experience a different environment in advanced fast reactors than those in commercial LWRs</a:t>
            </a:r>
          </a:p>
          <a:p>
            <a:r>
              <a:rPr lang="en-US" sz="2400" dirty="0"/>
              <a:t>Key phenomena include void swelling, irradiation growth, irradiation hardening, irradiation creep, irradiation, and helium embrittlement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90208-F009-454B-84D4-C45548F20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5058" y="1971570"/>
            <a:ext cx="6324600" cy="41545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5EC6-FDDB-A54D-A79D-42EF6FC9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6032-97AC-DF42-B985-5F7874DB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Ferritic-Martensitic Steels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6AEC-0CDE-B04D-85D9-F917C4EC5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advanced ferritic and ferritic–martensitic steels of current interest have evolved from creep-resistant ferritic steels</a:t>
            </a:r>
          </a:p>
          <a:p>
            <a:r>
              <a:rPr lang="en-US" sz="2400" dirty="0"/>
              <a:t>Subsequent developments through different levels of Cr and Mo have led to the current ferritic and ferritic–martensitic steels: 9–12% Cr–Mo steels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ACEC8-3EAB-5F4F-A546-4807EFFBA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F-M steels have advantageous mechanical properties, are relatively cheap, and control of their microstructure can be performed with heat treatments</a:t>
            </a:r>
          </a:p>
          <a:p>
            <a:r>
              <a:rPr lang="en-US" sz="2400" dirty="0"/>
              <a:t>F-M steels generally have worse high T mechanical properties than austenitic steels, especially creep life and irradiation creep resistance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809E2-E30F-404C-BD00-955B2FCE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100B-53DB-EB40-9BFA-D0FB90B3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Ferritic-Martensitic Steels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B9F3-254C-194A-B405-4D43AFB8A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99045" cy="4157663"/>
          </a:xfrm>
        </p:spPr>
        <p:txBody>
          <a:bodyPr/>
          <a:lstStyle/>
          <a:p>
            <a:r>
              <a:rPr lang="en-US" sz="2400" dirty="0"/>
              <a:t>The ability to retain ferrite (bcc Fe) is dependent upon the alloying elements</a:t>
            </a:r>
          </a:p>
          <a:p>
            <a:r>
              <a:rPr lang="en-US" sz="2400" dirty="0"/>
              <a:t>In addition to Cr and Mo, the amount of Si, V, and C affect the phase boundaries</a:t>
            </a:r>
          </a:p>
          <a:p>
            <a:r>
              <a:rPr lang="en-US" sz="2400" dirty="0"/>
              <a:t>Accordingly, the 9CrMo family of steels can either be martensitic (9Cr–1MoVNb (T91)), ferritic (12Cr–1MoVW (HT9)) or ferritic–martensitic (9Cr–2Mo–V–Nb (EM12)) steel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BD3734-5C18-9948-B36C-811C2A42E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4495" y="2064755"/>
            <a:ext cx="3266213" cy="4157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F42A8-787F-2447-804D-5A1A38F9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08" y="3006958"/>
            <a:ext cx="3211292" cy="2080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E9BC8-99EE-0743-80CE-15DE5A156BF7}"/>
              </a:ext>
            </a:extLst>
          </p:cNvPr>
          <p:cNvSpPr txBox="1"/>
          <p:nvPr/>
        </p:nvSpPr>
        <p:spPr>
          <a:xfrm>
            <a:off x="9504947" y="5257800"/>
            <a:ext cx="2538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TTT diagram of austenite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5656E-B307-1540-95E6-3C9017D8C2B4}"/>
              </a:ext>
            </a:extLst>
          </p:cNvPr>
          <p:cNvSpPr txBox="1"/>
          <p:nvPr/>
        </p:nvSpPr>
        <p:spPr>
          <a:xfrm>
            <a:off x="6096000" y="6126166"/>
            <a:ext cx="307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Pseudo-binary phase diagram with Cr equivalent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D4F1-8393-4E43-97CC-CB54CA39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2DE3-DC45-824B-AF37-5D9EE37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A2CC2-F0A5-9344-8EBF-093D46A74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The developed of 9Cr-Mo steels was initially focused on oxidation resistance and creep strength</a:t>
            </a:r>
          </a:p>
          <a:p>
            <a:r>
              <a:rPr lang="en-US" sz="2400" dirty="0"/>
              <a:t>The optimized initial alloy composition considered was 9Cr, 2Mo, 1W, 0.5Si, with C, B, V, Nb, and Ta in small amounts</a:t>
            </a:r>
          </a:p>
          <a:p>
            <a:r>
              <a:rPr lang="en-US" sz="2400" dirty="0"/>
              <a:t>A reduction in Cr content lowers the oxidation resistance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E82F6-2880-644C-8CC9-8D36009F0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Higher Cr content has two effects, 1) it increases the hardenability leading to the formation of martensite, and 2) promotes the formation of </a:t>
            </a:r>
            <a:r>
              <a:rPr lang="en-US" sz="2400" dirty="0">
                <a:latin typeface="Symbol" pitchFamily="2" charset="2"/>
              </a:rPr>
              <a:t>d</a:t>
            </a:r>
            <a:r>
              <a:rPr lang="en-US" sz="2400" dirty="0"/>
              <a:t>-ferrite, reducing the toughness</a:t>
            </a:r>
          </a:p>
          <a:p>
            <a:r>
              <a:rPr lang="en-US" sz="2400" dirty="0"/>
              <a:t>If the </a:t>
            </a:r>
            <a:r>
              <a:rPr lang="en-US" sz="2400" dirty="0" err="1"/>
              <a:t>W+Mo</a:t>
            </a:r>
            <a:r>
              <a:rPr lang="en-US" sz="2400" dirty="0"/>
              <a:t> concentration is kept &lt;3%, creep strength will reduce, while higher amount promotes the formation of </a:t>
            </a:r>
            <a:r>
              <a:rPr lang="el-GR" sz="2400" dirty="0"/>
              <a:t>δ</a:t>
            </a:r>
            <a:r>
              <a:rPr lang="en-US" sz="2400" dirty="0"/>
              <a:t>-ferrite and brittle Fe2Mo Laves phase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BDF8-FCA5-234E-A836-ECB6464E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6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DB9D-B342-8540-9472-DABDCC0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6DB0-3BCC-9049-9705-E9EB7BC6C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96311"/>
            <a:ext cx="5701740" cy="4157663"/>
          </a:xfrm>
        </p:spPr>
        <p:txBody>
          <a:bodyPr/>
          <a:lstStyle/>
          <a:p>
            <a:r>
              <a:rPr lang="en-US" sz="2400" dirty="0"/>
              <a:t>The addition or replacement of Mo with W and B increases the stability of M23C6</a:t>
            </a:r>
          </a:p>
          <a:p>
            <a:r>
              <a:rPr lang="en-US" sz="2400" dirty="0"/>
              <a:t>Lower Ni content introduces </a:t>
            </a:r>
            <a:r>
              <a:rPr lang="el-GR" sz="2400" dirty="0"/>
              <a:t>δ</a:t>
            </a:r>
            <a:r>
              <a:rPr lang="en-US" sz="2400" dirty="0"/>
              <a:t>-ferrite, while its increase reduces creep strength</a:t>
            </a:r>
          </a:p>
          <a:p>
            <a:r>
              <a:rPr lang="en-US" sz="2400" dirty="0"/>
              <a:t>Lower Si reduces oxidation resistance, while higher Si content leads to agglomeration of carbides</a:t>
            </a:r>
          </a:p>
          <a:p>
            <a:r>
              <a:rPr lang="en-US" sz="2400" dirty="0"/>
              <a:t>The composition of all other elements can be optimized, based on structure–property correlation studies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72ACA-B197-874B-8AFF-3B60BEDA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1340" y="1968500"/>
            <a:ext cx="5157319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D542-8D42-C844-857F-0D8FFD77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3262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1016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Symbol</vt:lpstr>
      <vt:lpstr>1_NCStateU-horizontal-left-logo</vt:lpstr>
      <vt:lpstr>NE 591: Advanced Reactor Materials</vt:lpstr>
      <vt:lpstr>advanced cladding</vt:lpstr>
      <vt:lpstr>The need for advanced cladding</vt:lpstr>
      <vt:lpstr>The need for advanced cladding</vt:lpstr>
      <vt:lpstr>Fast Reactor Conditions</vt:lpstr>
      <vt:lpstr>Ferritic-Martensitic Steels</vt:lpstr>
      <vt:lpstr>Ferritic-Martensitic Steels</vt:lpstr>
      <vt:lpstr>Composition Effects</vt:lpstr>
      <vt:lpstr>Composition Optimization</vt:lpstr>
      <vt:lpstr>Composition Optimization</vt:lpstr>
      <vt:lpstr>Microstructure</vt:lpstr>
      <vt:lpstr>Microstructure</vt:lpstr>
      <vt:lpstr>Void Swelling Resistance</vt:lpstr>
      <vt:lpstr>Void Swelling</vt:lpstr>
      <vt:lpstr>Void Swelling</vt:lpstr>
      <vt:lpstr>Irradiation Hardening</vt:lpstr>
      <vt:lpstr>PowerPoint Presentation</vt:lpstr>
      <vt:lpstr>SFR Cladding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Beeler</cp:lastModifiedBy>
  <cp:revision>10</cp:revision>
  <dcterms:created xsi:type="dcterms:W3CDTF">2021-06-30T18:29:00Z</dcterms:created>
  <dcterms:modified xsi:type="dcterms:W3CDTF">2021-11-08T16:48:05Z</dcterms:modified>
</cp:coreProperties>
</file>